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3" r:id="rId4"/>
    <p:sldId id="264" r:id="rId5"/>
    <p:sldId id="265" r:id="rId6"/>
    <p:sldId id="268" r:id="rId7"/>
    <p:sldId id="287" r:id="rId8"/>
    <p:sldId id="288" r:id="rId9"/>
    <p:sldId id="266" r:id="rId10"/>
    <p:sldId id="269" r:id="rId11"/>
    <p:sldId id="270" r:id="rId12"/>
    <p:sldId id="257" r:id="rId13"/>
    <p:sldId id="271" r:id="rId14"/>
    <p:sldId id="275" r:id="rId15"/>
    <p:sldId id="277" r:id="rId16"/>
    <p:sldId id="276" r:id="rId17"/>
    <p:sldId id="279" r:id="rId18"/>
    <p:sldId id="278" r:id="rId19"/>
    <p:sldId id="280" r:id="rId20"/>
    <p:sldId id="281" r:id="rId21"/>
    <p:sldId id="261" r:id="rId22"/>
    <p:sldId id="282" r:id="rId23"/>
    <p:sldId id="283" r:id="rId24"/>
    <p:sldId id="284" r:id="rId25"/>
    <p:sldId id="285" r:id="rId26"/>
    <p:sldId id="272" r:id="rId27"/>
    <p:sldId id="289" r:id="rId28"/>
    <p:sldId id="290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4698"/>
  </p:normalViewPr>
  <p:slideViewPr>
    <p:cSldViewPr snapToGrid="0" snapToObjects="1">
      <p:cViewPr varScale="1">
        <p:scale>
          <a:sx n="84" d="100"/>
          <a:sy n="84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9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1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96D5F-C476-6948-8E91-608FD54BE3E7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D6B4-0543-F641-817E-01033505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dc.cancer.gov/access-data/gdc-data-transfer-tool" TargetMode="External"/><Relationship Id="rId3" Type="http://schemas.openxmlformats.org/officeDocument/2006/relationships/hyperlink" Target="https://gdc.cancer.gov/files/public/file/gdc-client_v1.3.0_OSX_x64.zi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dc.cancer.gov/API/Users_Guide/Appendix_A_Available_Fields/#case-fields" TargetMode="Externa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www.nature.com/articles/s41416-018-0109-7#auth-1" TargetMode="External"/><Relationship Id="rId5" Type="http://schemas.openxmlformats.org/officeDocument/2006/relationships/hyperlink" Target="https://www.nature.com/articles/s41416-018-0109-7#auth-2" TargetMode="External"/><Relationship Id="rId6" Type="http://schemas.openxmlformats.org/officeDocument/2006/relationships/hyperlink" Target="https://www.nature.com/articles/s41416-018-0109-7#auth-3" TargetMode="External"/><Relationship Id="rId7" Type="http://schemas.openxmlformats.org/officeDocument/2006/relationships/hyperlink" Target="https://www.nature.com/articles/s41416-018-0109-7#auth-4" TargetMode="External"/><Relationship Id="rId8" Type="http://schemas.openxmlformats.org/officeDocument/2006/relationships/hyperlink" Target="https://www.nature.com/articles/s41416-018-0109-7#auth-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na-seqblog.com/rpkm-fpkm-and-tpm-clearly-explained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esOctober/GDCproject/tree/yue" TargetMode="External"/><Relationship Id="rId3" Type="http://schemas.openxmlformats.org/officeDocument/2006/relationships/hyperlink" Target="https://github.com/yuesOctober/GDCproject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GDC 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Yue 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Transfer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gdc.cancer.gov/access-data/gdc-data-transfer-tool</a:t>
            </a:r>
            <a:endParaRPr lang="en-US" dirty="0" smtClean="0"/>
          </a:p>
          <a:p>
            <a:r>
              <a:rPr lang="en-US" dirty="0" smtClean="0"/>
              <a:t>System requirement</a:t>
            </a:r>
          </a:p>
          <a:p>
            <a:pPr lvl="1"/>
            <a:r>
              <a:rPr lang="en-US" dirty="0" smtClean="0"/>
              <a:t>Use t2.large AWS instance</a:t>
            </a:r>
          </a:p>
          <a:p>
            <a:r>
              <a:rPr lang="en-US" dirty="0" smtClean="0"/>
              <a:t>Command line to download:</a:t>
            </a:r>
          </a:p>
          <a:p>
            <a:pPr lvl="1"/>
            <a:r>
              <a:rPr lang="en-US" b="1" i="1" dirty="0" err="1"/>
              <a:t>wget</a:t>
            </a:r>
            <a:r>
              <a:rPr lang="en-US" b="1" i="1" dirty="0"/>
              <a:t> -c -t 0 </a:t>
            </a:r>
            <a:r>
              <a:rPr lang="en-US" b="1" i="1" u="sng" dirty="0">
                <a:hlinkClick r:id="rId3"/>
              </a:rPr>
              <a:t>https://gdc.cancer.gov/files/public/file/gdc-client_v1.3.0_OSX_x64.zip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File </a:t>
            </a:r>
            <a:r>
              <a:rPr lang="en-US" dirty="0"/>
              <a:t>M</a:t>
            </a:r>
            <a:r>
              <a:rPr lang="en-US" dirty="0" smtClean="0"/>
              <a:t>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Large volume data</a:t>
            </a:r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 smtClean="0"/>
              <a:t>From the data portal</a:t>
            </a:r>
          </a:p>
          <a:p>
            <a:pPr lvl="1"/>
            <a:r>
              <a:rPr lang="en-US" dirty="0" smtClean="0"/>
              <a:t>Use the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File Manifest-- From Data Portal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6355"/>
            <a:ext cx="8387720" cy="5045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17674" y="2843213"/>
            <a:ext cx="625790" cy="6000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86900" y="1690688"/>
            <a:ext cx="2457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Download the manifest file locally.</a:t>
            </a:r>
          </a:p>
          <a:p>
            <a:pPr marL="342900" indent="-342900">
              <a:buAutoNum type="arabicPeriod"/>
            </a:pPr>
            <a:r>
              <a:rPr lang="en-US" dirty="0" smtClean="0"/>
              <a:t>Transfer the file to your </a:t>
            </a:r>
            <a:r>
              <a:rPr lang="en-US" dirty="0" err="1" smtClean="0"/>
              <a:t>aws</a:t>
            </a:r>
            <a:r>
              <a:rPr lang="en-US" dirty="0" smtClean="0"/>
              <a:t> instance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file manifest-- From the API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3" y="1261519"/>
            <a:ext cx="10968037" cy="54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Files with GDC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Command:</a:t>
            </a:r>
          </a:p>
          <a:p>
            <a:r>
              <a:rPr lang="en-US" dirty="0" smtClean="0"/>
              <a:t>./&lt;</a:t>
            </a:r>
            <a:r>
              <a:rPr lang="en-US" dirty="0"/>
              <a:t>path-to-</a:t>
            </a:r>
            <a:r>
              <a:rPr lang="en-US" dirty="0" err="1"/>
              <a:t>gdc</a:t>
            </a:r>
            <a:r>
              <a:rPr lang="en-US" dirty="0"/>
              <a:t>-client&gt;/</a:t>
            </a:r>
            <a:r>
              <a:rPr lang="en-US" dirty="0" err="1"/>
              <a:t>gdc</a:t>
            </a:r>
            <a:r>
              <a:rPr lang="en-US" dirty="0"/>
              <a:t>-client download –m &lt;path-to-manifest-file&gt;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File/Case Meta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Get the case ID for the file ID.</a:t>
            </a:r>
          </a:p>
          <a:p>
            <a:r>
              <a:rPr lang="en-US" dirty="0" smtClean="0"/>
              <a:t>2. Get the File Meta data for the files through file API</a:t>
            </a:r>
          </a:p>
          <a:p>
            <a:r>
              <a:rPr lang="en-US" dirty="0" smtClean="0"/>
              <a:t>3. Get the Case Meta data for the corresponding cases through case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File/Case 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014" y="1825625"/>
            <a:ext cx="9503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Meta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R</a:t>
            </a:r>
            <a:r>
              <a:rPr lang="en-US" dirty="0" smtClean="0"/>
              <a:t>etrieve API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725"/>
            <a:ext cx="6674138" cy="43513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512338" y="1690688"/>
            <a:ext cx="384146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Case fields:</a:t>
            </a:r>
          </a:p>
          <a:p>
            <a:pPr lvl="1"/>
            <a:r>
              <a:rPr lang="en-US" u="sng" dirty="0"/>
              <a:t>https://</a:t>
            </a:r>
            <a:r>
              <a:rPr lang="en-US" u="sng" dirty="0" err="1"/>
              <a:t>docs.gdc.cancer.gov</a:t>
            </a:r>
            <a:r>
              <a:rPr lang="en-US" u="sng" dirty="0"/>
              <a:t>/API/</a:t>
            </a:r>
            <a:r>
              <a:rPr lang="en-US" u="sng" dirty="0" err="1"/>
              <a:t>Users_Guide</a:t>
            </a:r>
            <a:r>
              <a:rPr lang="en-US" u="sng" dirty="0"/>
              <a:t>/</a:t>
            </a:r>
            <a:r>
              <a:rPr lang="en-US" u="sng" dirty="0" err="1"/>
              <a:t>Appendix_A_Available_Fields</a:t>
            </a:r>
            <a:r>
              <a:rPr lang="en-US" u="sng" dirty="0"/>
              <a:t>/#file-fields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8776"/>
            <a:ext cx="10515600" cy="1325563"/>
          </a:xfrm>
        </p:spPr>
        <p:txBody>
          <a:bodyPr/>
          <a:lstStyle/>
          <a:p>
            <a:r>
              <a:rPr lang="en-US" dirty="0" smtClean="0"/>
              <a:t>An example of File </a:t>
            </a:r>
            <a:r>
              <a:rPr lang="en-US" dirty="0"/>
              <a:t>M</a:t>
            </a:r>
            <a:r>
              <a:rPr lang="en-US" dirty="0" smtClean="0"/>
              <a:t>eta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06" y="876787"/>
            <a:ext cx="11558587" cy="51217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72312" y="1743075"/>
            <a:ext cx="1614488" cy="314325"/>
          </a:xfrm>
          <a:prstGeom prst="rect">
            <a:avLst/>
          </a:prstGeom>
          <a:noFill/>
          <a:ln w="508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10424" y="4710112"/>
            <a:ext cx="1614488" cy="314325"/>
          </a:xfrm>
          <a:prstGeom prst="rect">
            <a:avLst/>
          </a:prstGeom>
          <a:noFill/>
          <a:ln w="508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Meta Data Retrieve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4448" y="1690688"/>
            <a:ext cx="2419351" cy="4486275"/>
          </a:xfrm>
        </p:spPr>
        <p:txBody>
          <a:bodyPr/>
          <a:lstStyle/>
          <a:p>
            <a:r>
              <a:rPr lang="en-US"/>
              <a:t>Case fields:</a:t>
            </a:r>
          </a:p>
          <a:p>
            <a:pPr lvl="1"/>
            <a:r>
              <a:rPr lang="en-US" u="sng" dirty="0">
                <a:hlinkClick r:id="rId2"/>
              </a:rPr>
              <a:t>https://docs.gdc.cancer.gov/API/Users_Guide/Appendix_A_Available_Fields/#case-fields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391525" cy="43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GDC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Portal</a:t>
            </a:r>
          </a:p>
          <a:p>
            <a:r>
              <a:rPr lang="en-US" altLang="zh-CN" dirty="0" smtClean="0"/>
              <a:t>Biomarker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cancer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diagnosis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example:</a:t>
            </a:r>
          </a:p>
          <a:p>
            <a:pPr lvl="1"/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biomarker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file&amp;case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altLang="zh-CN" dirty="0"/>
          </a:p>
          <a:p>
            <a:pPr lvl="1"/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sklearn</a:t>
            </a:r>
            <a:r>
              <a:rPr lang="en-US" altLang="zh-CN" dirty="0"/>
              <a:t> </a:t>
            </a:r>
            <a:r>
              <a:rPr lang="en-US" altLang="zh-CN" dirty="0" smtClean="0"/>
              <a:t>ML library 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Use AWS </a:t>
            </a:r>
            <a:r>
              <a:rPr lang="en-US" altLang="zh-CN" dirty="0" err="1" smtClean="0"/>
              <a:t>SageMaker</a:t>
            </a:r>
            <a:r>
              <a:rPr lang="en-US" altLang="zh-CN" dirty="0" smtClean="0"/>
              <a:t> built-in library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dirty="0" smtClean="0"/>
              <a:t>Case Meta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659"/>
            <a:ext cx="10515600" cy="42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miRNA sequence data for one sample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25625"/>
            <a:ext cx="8509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miRNA </a:t>
            </a:r>
            <a:r>
              <a:rPr lang="en-US" dirty="0" err="1" smtClean="0"/>
              <a:t>read_count</a:t>
            </a:r>
            <a:r>
              <a:rPr lang="en-US" dirty="0" smtClean="0"/>
              <a:t> matrix for all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86" y="1690688"/>
            <a:ext cx="874871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500" y="2719388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 1: Tumor </a:t>
            </a:r>
          </a:p>
          <a:p>
            <a:r>
              <a:rPr lang="en-US" dirty="0" smtClean="0"/>
              <a:t>Label 0: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/>
              <a:t>S</a:t>
            </a:r>
            <a:r>
              <a:rPr lang="en-US" dirty="0" smtClean="0"/>
              <a:t>teps: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1. Data </a:t>
            </a:r>
            <a:r>
              <a:rPr lang="en-US" dirty="0"/>
              <a:t>standardization</a:t>
            </a:r>
            <a:r>
              <a:rPr lang="en-US" dirty="0" smtClean="0"/>
              <a:t>. </a:t>
            </a:r>
            <a:endParaRPr lang="en-US" dirty="0"/>
          </a:p>
          <a:p>
            <a:pPr lvl="0"/>
            <a:r>
              <a:rPr lang="en-US" dirty="0" smtClean="0"/>
              <a:t>2. Split training and test data.</a:t>
            </a:r>
            <a:endParaRPr lang="en-US" dirty="0"/>
          </a:p>
          <a:p>
            <a:pPr lvl="0"/>
            <a:r>
              <a:rPr lang="en-US" dirty="0" smtClean="0"/>
              <a:t>3. Feature </a:t>
            </a:r>
            <a:r>
              <a:rPr lang="en-US" dirty="0"/>
              <a:t>selection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Lasso feature selection</a:t>
            </a:r>
          </a:p>
          <a:p>
            <a:pPr lvl="1"/>
            <a:r>
              <a:rPr lang="en-US" dirty="0" smtClean="0"/>
              <a:t>Remove features with low variance. </a:t>
            </a:r>
          </a:p>
          <a:p>
            <a:pPr lvl="1"/>
            <a:r>
              <a:rPr lang="en-US" dirty="0" smtClean="0"/>
              <a:t>Tree based feature selection</a:t>
            </a:r>
            <a:endParaRPr lang="en-US" dirty="0"/>
          </a:p>
          <a:p>
            <a:pPr lvl="0"/>
            <a:r>
              <a:rPr lang="en-US" dirty="0" smtClean="0"/>
              <a:t>4. Model </a:t>
            </a:r>
            <a:r>
              <a:rPr lang="en-US" dirty="0"/>
              <a:t>hyper-parameters tuning with cross validation</a:t>
            </a:r>
          </a:p>
          <a:p>
            <a:pPr lvl="0"/>
            <a:r>
              <a:rPr lang="en-US" dirty="0" smtClean="0"/>
              <a:t>5. Prediction with </a:t>
            </a:r>
            <a:r>
              <a:rPr lang="en-US" dirty="0"/>
              <a:t>the best hyper-parameters</a:t>
            </a:r>
          </a:p>
          <a:p>
            <a:pPr lvl="0"/>
            <a:r>
              <a:rPr lang="en-US" dirty="0" smtClean="0"/>
              <a:t>6. Evaluation</a:t>
            </a:r>
            <a:r>
              <a:rPr lang="en-US" dirty="0"/>
              <a:t>: Precision, Sensitivity, Accuracy, F1-score, Specificity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from </a:t>
            </a:r>
            <a:r>
              <a:rPr lang="en-US" dirty="0" err="1" smtClean="0"/>
              <a:t>sklearn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87" y="1825625"/>
            <a:ext cx="10342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1163" y="1438855"/>
            <a:ext cx="3067050" cy="3576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 </a:t>
            </a:r>
            <a:r>
              <a:rPr lang="en-US" dirty="0" smtClean="0"/>
              <a:t>A fully-managed </a:t>
            </a:r>
            <a:r>
              <a:rPr lang="en-US" dirty="0"/>
              <a:t>platform that enables developers and data scientists to quickly and easily build, train, and deploy machine learning models at any scale.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434092"/>
            <a:ext cx="8815389" cy="47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provided code in AWS </a:t>
            </a:r>
            <a:r>
              <a:rPr lang="en-US" dirty="0" err="1" smtClean="0"/>
              <a:t>SageMaker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1262"/>
            <a:ext cx="10515600" cy="35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jobs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1140"/>
            <a:ext cx="10515600" cy="172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728"/>
            <a:ext cx="10515600" cy="37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with endpoints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584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3275364"/>
            <a:ext cx="10698480" cy="3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2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Apply the built-in KNN algorithm for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00" y="1081783"/>
            <a:ext cx="6172200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5840067"/>
            <a:ext cx="77851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448131"/>
            <a:ext cx="9423400" cy="105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598" y="4404167"/>
            <a:ext cx="47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vs 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0624" y="5655401"/>
            <a:ext cx="47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GDC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622"/>
            <a:ext cx="10515600" cy="41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716" y="699532"/>
            <a:ext cx="9029700" cy="52705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0976" y="1828801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24488" y="1323975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976" y="3416787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Nucleotide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0976" y="2575975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Transcriptome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9076" y="4235938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Copy</a:t>
            </a:r>
            <a:r>
              <a:rPr lang="zh-CN" altLang="en-US" dirty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9076" y="4956405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DNA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Methylation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076" y="6298658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Biospecimen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3605" y="1297781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4420" y="1323975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43673" y="1297781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23487" y="1333500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73566" y="1333500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1483" y="1333500"/>
            <a:ext cx="428625" cy="3571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9076" y="5627531"/>
            <a:ext cx="2705100" cy="58578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Clinical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0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Biomarkers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Transcriptome</a:t>
            </a:r>
            <a:r>
              <a:rPr lang="zh-CN" altLang="en-US" dirty="0"/>
              <a:t> </a:t>
            </a:r>
            <a:r>
              <a:rPr lang="en-US" altLang="zh-CN" dirty="0" smtClean="0"/>
              <a:t>profiling</a:t>
            </a:r>
            <a:r>
              <a:rPr lang="zh-CN" altLang="en-US" dirty="0" smtClean="0"/>
              <a:t>  </a:t>
            </a:r>
            <a:endParaRPr lang="en-US" altLang="zh-CN" dirty="0"/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quantification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isoform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quantification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quantification)</a:t>
            </a:r>
          </a:p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Nucleotide</a:t>
            </a:r>
            <a:r>
              <a:rPr lang="zh-CN" altLang="en-US" dirty="0"/>
              <a:t> </a:t>
            </a:r>
            <a:r>
              <a:rPr lang="en-US" altLang="zh-CN" dirty="0" smtClean="0"/>
              <a:t>Variation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masked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mutation</a:t>
            </a:r>
          </a:p>
          <a:p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 smtClean="0"/>
              <a:t>Variation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copy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masked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</a:t>
            </a:r>
          </a:p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 smtClean="0"/>
              <a:t>Methylation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Methylation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3" y="-19526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Cancer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diagnosis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biomarkers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59839"/>
              </p:ext>
            </p:extLst>
          </p:nvPr>
        </p:nvGraphicFramePr>
        <p:xfrm>
          <a:off x="142875" y="614363"/>
          <a:ext cx="11906249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045"/>
                <a:gridCol w="2976984"/>
                <a:gridCol w="6917220"/>
              </a:tblGrid>
              <a:tr h="5000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Biomarker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data</a:t>
                      </a:r>
                      <a:r>
                        <a:rPr lang="zh-CN" alt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Bioinformatics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Pipline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Research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9799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docs.gdc.cancer.gov</a:t>
                      </a:r>
                      <a:r>
                        <a:rPr lang="en-US" dirty="0" smtClean="0"/>
                        <a:t>/Data/</a:t>
                      </a:r>
                      <a:r>
                        <a:rPr lang="en-US" dirty="0" err="1" smtClean="0"/>
                        <a:t>Bioinformatics_Pipelines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miRNA_Pipeline</a:t>
                      </a:r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invalidUrl="https://www.ncbi.nlm.nih.gov/pubmed/?term=Cheerla N[Author]&amp;cauthor=true&amp;cauthor_uid=28086747"/>
                        </a:rPr>
                        <a:t>Nikhil Cheerla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invalidUrl="https://www.ncbi.nlm.nih.gov/pubmed/?term=Gevaert O[Author]&amp;cauthor=true&amp;cauthor_uid=28086747"/>
                        </a:rPr>
                        <a:t>Olivier Gevaert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dirty="0" smtClean="0"/>
                        <a:t>MicroRNA based Pan-Cancer Diagnosis and Treatment Recommendation</a:t>
                      </a:r>
                      <a:r>
                        <a:rPr lang="en-US" altLang="zh-CN" dirty="0" smtClean="0"/>
                        <a:t>.”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BMC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Bioinformatics,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2017.</a:t>
                      </a:r>
                      <a:r>
                        <a:rPr lang="en-US" altLang="zh-CN" dirty="0" smtClean="0"/>
                        <a:t> https://</a:t>
                      </a:r>
                      <a:r>
                        <a:rPr lang="en-US" altLang="zh-CN" dirty="0" err="1" smtClean="0"/>
                        <a:t>www.ncbi.nlm.nih.gov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pmc</a:t>
                      </a:r>
                      <a:r>
                        <a:rPr lang="en-US" altLang="zh-CN" dirty="0" smtClean="0"/>
                        <a:t>/articles/PMC5237282</a:t>
                      </a:r>
                      <a:endParaRPr lang="en-US" dirty="0"/>
                    </a:p>
                  </a:txBody>
                  <a:tcPr/>
                </a:tc>
              </a:tr>
              <a:tr h="126320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Somatic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mutation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docs.gdc.cancer.gov</a:t>
                      </a:r>
                      <a:r>
                        <a:rPr lang="en-US" dirty="0" smtClean="0"/>
                        <a:t>/Data/</a:t>
                      </a:r>
                      <a:r>
                        <a:rPr lang="en-US" dirty="0" err="1" smtClean="0"/>
                        <a:t>Bioinformatics_Pipelines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DNA_Seq_Variant_Calling_Pipeline</a:t>
                      </a:r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Marieke Lydia Kuijjer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Joseph Nathaniel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 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,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Paulson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Peter Salzman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Wei Ding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&amp;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John Quackenbush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subtype identification using somatic mutation data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</a:t>
                      </a:r>
                      <a:r>
                        <a:rPr lang="en-US" sz="1800" b="0" i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British Journal of </a:t>
                      </a:r>
                      <a:r>
                        <a:rPr lang="en-US" sz="1800" b="0" i="1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</a:t>
                      </a:r>
                      <a:r>
                        <a:rPr lang="en-US" altLang="zh-CN" sz="1800" b="0" i="1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1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volume</a:t>
                      </a:r>
                      <a:r>
                        <a:rPr lang="en-US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118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pages1492–1501 (2018) 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www.nature.com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/articles/s41416-018-0109-7</a:t>
                      </a:r>
                      <a:endParaRPr lang="en-US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83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Methylation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docs.gdc.cancer.gov</a:t>
                      </a:r>
                      <a:r>
                        <a:rPr lang="en-US" dirty="0" smtClean="0"/>
                        <a:t>/Data/</a:t>
                      </a:r>
                      <a:r>
                        <a:rPr lang="en-US" dirty="0" err="1" smtClean="0"/>
                        <a:t>Bioinformatics_Pipelines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Methylation_LO_Pipeline</a:t>
                      </a:r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Noushmehr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H. et al. Identification of a </a:t>
                      </a: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CpG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island </a:t>
                      </a: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methylator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phenotype that defines a distinct subgroup of glioma. </a:t>
                      </a:r>
                      <a:r>
                        <a:rPr lang="en-US" sz="1800" b="0" i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Cell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510–522 (2010).</a:t>
                      </a:r>
                      <a:endParaRPr lang="en-US" dirty="0"/>
                    </a:p>
                  </a:txBody>
                  <a:tcPr/>
                </a:tc>
              </a:tr>
              <a:tr h="4583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docs.gdc.cancer.gov</a:t>
                      </a:r>
                      <a:r>
                        <a:rPr lang="en-US" dirty="0" smtClean="0"/>
                        <a:t>/Data/</a:t>
                      </a:r>
                      <a:r>
                        <a:rPr lang="en-US" dirty="0" err="1" smtClean="0"/>
                        <a:t>Bioinformatics_Pipelines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Expression_mRNA_Pipeline</a:t>
                      </a:r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 Y, Kang K,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Krahn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JM,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Croutwater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N, Lee K,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Umbach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DM, Li L. (2017)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comprehensive genomic pan-cancer classification using The Cancer Genome Atlas gene expression data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BMC Genomics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18(1):508.</a:t>
                      </a:r>
                      <a:r>
                        <a:rPr lang="zh-CN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bmcgenomics.biomedcentral.com</a:t>
                      </a:r>
                      <a:r>
                        <a:rPr lang="en-US" dirty="0" smtClean="0"/>
                        <a:t>/articles/10.1186/s12864-017-3906-0</a:t>
                      </a:r>
                      <a:endParaRPr lang="en-US" dirty="0"/>
                    </a:p>
                  </a:txBody>
                  <a:tcPr/>
                </a:tc>
              </a:tr>
              <a:tr h="4583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Copy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number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variation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docs.gdc.cancer.gov</a:t>
                      </a:r>
                      <a:r>
                        <a:rPr lang="en-US" dirty="0" smtClean="0"/>
                        <a:t>/Data/</a:t>
                      </a:r>
                      <a:r>
                        <a:rPr lang="en-US" dirty="0" err="1" smtClean="0"/>
                        <a:t>Bioinformatics_Pipelines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CNV_Pipeline</a:t>
                      </a:r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Molparia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Bhuvan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Eshaan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Nichani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Ali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Torkamani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“Assessment of circulating copy number variant detection for cancer screening.” 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PloS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12.7 (2017): e0180647.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www.ncbi.nlm.nih.gov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pmc</a:t>
                      </a:r>
                      <a:r>
                        <a:rPr lang="en-US" dirty="0" smtClean="0"/>
                        <a:t>/articles/PMC5501586/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46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 file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0725"/>
            <a:ext cx="5394960" cy="3817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494280"/>
            <a:ext cx="1558636" cy="207818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951858"/>
            <a:ext cx="451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mRNA-</a:t>
            </a:r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FPKM</a:t>
            </a:r>
            <a:r>
              <a:rPr lang="en-US" dirty="0"/>
              <a:t> file: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45480" y="1826389"/>
            <a:ext cx="451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DNA methylation: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58" y="2410725"/>
            <a:ext cx="5872942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working example : miRNA for cancer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repo: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github.com/yuesOctober/GDCproject/tree/yue</a:t>
            </a:r>
            <a:endParaRPr lang="en-US" dirty="0"/>
          </a:p>
          <a:p>
            <a:r>
              <a:rPr lang="en-US" dirty="0" smtClean="0"/>
              <a:t>Command: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github.com/yuesOctober/GDCproject.git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>
              <a:hlinkClick r:id="rId2"/>
            </a:endParaRPr>
          </a:p>
          <a:p>
            <a:endParaRPr lang="en-US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8906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</a:t>
            </a:r>
            <a:endParaRPr lang="en-US" dirty="0" smtClean="0"/>
          </a:p>
          <a:p>
            <a:r>
              <a:rPr lang="en-US" dirty="0" smtClean="0"/>
              <a:t>miRNA manifest file </a:t>
            </a:r>
            <a:r>
              <a:rPr lang="en-US" dirty="0"/>
              <a:t>D</a:t>
            </a:r>
            <a:r>
              <a:rPr lang="en-US" dirty="0" smtClean="0"/>
              <a:t>ownload</a:t>
            </a:r>
          </a:p>
          <a:p>
            <a:r>
              <a:rPr lang="en-US" dirty="0" smtClean="0"/>
              <a:t>miRNA File Download</a:t>
            </a:r>
          </a:p>
          <a:p>
            <a:r>
              <a:rPr lang="en-US" dirty="0" smtClean="0"/>
              <a:t>File Meta Data Download</a:t>
            </a:r>
          </a:p>
          <a:p>
            <a:r>
              <a:rPr lang="en-US" dirty="0" smtClean="0"/>
              <a:t>Case Meta Data Download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33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564</Words>
  <Application>Microsoft Macintosh PowerPoint</Application>
  <PresentationFormat>Widescreen</PresentationFormat>
  <Paragraphs>120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DengXian</vt:lpstr>
      <vt:lpstr>DengXian Light</vt:lpstr>
      <vt:lpstr>Arial</vt:lpstr>
      <vt:lpstr>Office Theme</vt:lpstr>
      <vt:lpstr>GDC Data Portal</vt:lpstr>
      <vt:lpstr>Contents</vt:lpstr>
      <vt:lpstr>GDC Data Portal</vt:lpstr>
      <vt:lpstr>Projects</vt:lpstr>
      <vt:lpstr>Biomarkers </vt:lpstr>
      <vt:lpstr>Cancer diagnosis with different biomarkers</vt:lpstr>
      <vt:lpstr>Biomarker file examples</vt:lpstr>
      <vt:lpstr>A working example : miRNA for cancer detection</vt:lpstr>
      <vt:lpstr>Example: Download miRNA files </vt:lpstr>
      <vt:lpstr>Data Transfer Tool</vt:lpstr>
      <vt:lpstr>Download File Manifest</vt:lpstr>
      <vt:lpstr>Download File Manifest-- From Data Portal</vt:lpstr>
      <vt:lpstr>Download file manifest-- From the API</vt:lpstr>
      <vt:lpstr>Download Files with GDC Tool</vt:lpstr>
      <vt:lpstr>Get File/Case Meta Data</vt:lpstr>
      <vt:lpstr>Get File/Case ID</vt:lpstr>
      <vt:lpstr>File Meta Data Retrieve API</vt:lpstr>
      <vt:lpstr>An example of File Meta Data</vt:lpstr>
      <vt:lpstr>Case Meta Data Retrieve API</vt:lpstr>
      <vt:lpstr>An example of Case Meta Data</vt:lpstr>
      <vt:lpstr>miRNA sequence data for one sample</vt:lpstr>
      <vt:lpstr>Generate the miRNA read_count matrix for all samples</vt:lpstr>
      <vt:lpstr>Machine Learning Steps: </vt:lpstr>
      <vt:lpstr>Result from sklearn package</vt:lpstr>
      <vt:lpstr>AWS SageMaker</vt:lpstr>
      <vt:lpstr>Run the provided code in AWS SageMaker</vt:lpstr>
      <vt:lpstr>Training jobs</vt:lpstr>
      <vt:lpstr>Prediction with endpoints</vt:lpstr>
      <vt:lpstr>Apply the built-in KNN algorithm for the Data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 Data</dc:title>
  <dc:creator>Yue Shi</dc:creator>
  <cp:lastModifiedBy>Yue Shi</cp:lastModifiedBy>
  <cp:revision>37</cp:revision>
  <dcterms:created xsi:type="dcterms:W3CDTF">2018-09-17T00:39:06Z</dcterms:created>
  <dcterms:modified xsi:type="dcterms:W3CDTF">2018-09-20T11:02:38Z</dcterms:modified>
</cp:coreProperties>
</file>